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Exploring purchasing patterns from 3,900 orders to uncover actionable insights for strategic business planning and marketing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8060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exclusive member benefits to convert repeat buyers into subscribers.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 Loyalty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rewards and incentives for repeat customers to strengthen retention.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Reassess discount structures to maintain profitability without sacrificing volume.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976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Top Products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top-rated items like Gloves and Sandals in marketing campaigns.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efforts on high-revenue age groups and Express 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Comprehensive transactional data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demographics and purchase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Geographic distribution across regions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3813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6603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Diverse items across multiple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4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features include customer demographics, purchase details, shopping behavior metrics, and subscription status. Only 37 missing values found in Review Rating column.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131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771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Imported dataset using pandas and performed initial structure analysis with df.info()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Handled missing values by imputing Review Rating with median ratings per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age_group column and purchase_frequency_days from existing data for deeper analysis.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998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Connected to PostgreSQL and loaded cleaned data for structured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812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60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2528"/>
          </a:solidFill>
          <a:ln/>
        </p:spPr>
      </p:sp>
      <p:sp>
        <p:nvSpPr>
          <p:cNvPr id="5" name="Text 2"/>
          <p:cNvSpPr/>
          <p:nvPr/>
        </p:nvSpPr>
        <p:spPr>
          <a:xfrm>
            <a:off x="4033837" y="6541651"/>
            <a:ext cx="48589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88891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3318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559135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 generated $157,890 in total revenue, more than double the $75,191 from female customers.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851916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significant disparity suggests opportunities for targeted marketing to increase female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3480792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48953"/>
            <a:ext cx="2680097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4444603" y="3048953"/>
            <a:ext cx="5078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average rating at 3.86 stars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048953"/>
            <a:ext cx="3480792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3048953"/>
            <a:ext cx="2680097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8886706" y="3048953"/>
            <a:ext cx="5078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 performance with 3.84 stars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048953"/>
            <a:ext cx="3453527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3048953"/>
            <a:ext cx="2624614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13301543" y="3048953"/>
            <a:ext cx="535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favorite at 3.82 stars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036106"/>
            <a:ext cx="3453527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93790" y="5036106"/>
            <a:ext cx="2624614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20" name="Text 18"/>
          <p:cNvSpPr/>
          <p:nvPr/>
        </p:nvSpPr>
        <p:spPr>
          <a:xfrm>
            <a:off x="4417338" y="5036106"/>
            <a:ext cx="535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Solid rating of 3.80 stars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5036106"/>
            <a:ext cx="3453527" cy="28348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35893" y="5036106"/>
            <a:ext cx="2624614" cy="28348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</p:sp>
      <p:sp>
        <p:nvSpPr>
          <p:cNvPr id="25" name="Text 23"/>
          <p:cNvSpPr/>
          <p:nvPr/>
        </p:nvSpPr>
        <p:spPr>
          <a:xfrm>
            <a:off x="8859441" y="5036106"/>
            <a:ext cx="53506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60933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Rounds out top 5 with 3.78 stars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994"/>
            <a:ext cx="9347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879402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49543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106216"/>
            <a:ext cx="1370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596634"/>
            <a:ext cx="1370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19944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243024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697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469838"/>
            <a:ext cx="1496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3960257"/>
            <a:ext cx="14961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56307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606647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06075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4833461"/>
            <a:ext cx="1665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323880"/>
            <a:ext cx="16654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1687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customer base is dominated by loyal buyers (80%), indicating strong retention. However, the small new customer segment (2%) suggests a need for acquisition strategies.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71497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 repeat buyers with 5+ purchases, 958 are subscribers while 2,518 are not—revealing untapped subscription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541" y="557451"/>
            <a:ext cx="7726918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vs. Non-Subscription Performance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8541" y="2126218"/>
            <a:ext cx="7726918" cy="2072164"/>
          </a:xfrm>
          <a:prstGeom prst="roundRect">
            <a:avLst>
              <a:gd name="adj" fmla="val 41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8567" y="2336244"/>
            <a:ext cx="253055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8567" y="2773918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1,053 customers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8567" y="3219212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spend: $59.49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18567" y="3664506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revenue: $62,645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8541" y="4400788"/>
            <a:ext cx="7726918" cy="2072164"/>
          </a:xfrm>
          <a:prstGeom prst="roundRect">
            <a:avLst>
              <a:gd name="adj" fmla="val 410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18567" y="4610814"/>
            <a:ext cx="253055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918567" y="5048488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18567" y="5493782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spend: $59.87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18567" y="5939076"/>
            <a:ext cx="730686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revenue: $170,436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8541" y="6700599"/>
            <a:ext cx="7726918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Despite similar average spending, non-subscribers generate significantly more total revenue due to their larger population. Converting more customers to subscriptions could stabilize revenue streams.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992"/>
            <a:ext cx="8086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 &amp; Discount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96747"/>
            <a:ext cx="36741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 Type Impact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1488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Express shipping customers spend slightly more on average ($60.48) compared to Standard shipping users ($58.46).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8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suggests premium shipping attracts higher-value customers.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96747"/>
            <a:ext cx="35792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Discount Users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41488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839 customers used discounts but still spent above the average purchase amount.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787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Products like Hats (50% discount rate), Sneakers (49.66%), and Coats (49.07%) are most discount-dependent.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346377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Young adults lead revenue generation at $62,143, followed closely by middle-aged customers. Revenue distribution is relatively balanced across age groups, indicating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2025-11-12T16:23:00Z</dcterms:created>
  <dcterms:modified xsi:type="dcterms:W3CDTF">2025-11-12T16:23:00Z</dcterms:modified>
</cp:coreProperties>
</file>